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7" r:id="rId2"/>
    <p:sldId id="256" r:id="rId3"/>
  </p:sldIdLst>
  <p:sldSz cx="6858000" cy="9906000" type="A4"/>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DD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73" autoAdjust="0"/>
    <p:restoredTop sz="94660"/>
  </p:normalViewPr>
  <p:slideViewPr>
    <p:cSldViewPr>
      <p:cViewPr>
        <p:scale>
          <a:sx n="110" d="100"/>
          <a:sy n="110" d="100"/>
        </p:scale>
        <p:origin x="2370" y="-942"/>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E761E20-D4B9-4801-AA26-3589C965FEFA}" type="datetimeFigureOut">
              <a:rPr lang="de-DE" smtClean="0"/>
              <a:pPr/>
              <a:t>22.05.2019</a:t>
            </a:fld>
            <a:endParaRPr lang="de-DE"/>
          </a:p>
        </p:txBody>
      </p:sp>
      <p:sp>
        <p:nvSpPr>
          <p:cNvPr id="4" name="Folienbildplatzhalter 3"/>
          <p:cNvSpPr>
            <a:spLocks noGrp="1" noRot="1" noChangeAspect="1"/>
          </p:cNvSpPr>
          <p:nvPr>
            <p:ph type="sldImg" idx="2"/>
          </p:nvPr>
        </p:nvSpPr>
        <p:spPr>
          <a:xfrm>
            <a:off x="2109788" y="744538"/>
            <a:ext cx="25781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29786CB2-5B90-4CF5-A6C4-BB5CAEC98F29}" type="slidenum">
              <a:rPr lang="de-DE" smtClean="0"/>
              <a:pPr/>
              <a:t>‹Nr.›</a:t>
            </a:fld>
            <a:endParaRPr lang="de-DE"/>
          </a:p>
        </p:txBody>
      </p:sp>
    </p:spTree>
    <p:extLst>
      <p:ext uri="{BB962C8B-B14F-4D97-AF65-F5344CB8AC3E}">
        <p14:creationId xmlns:p14="http://schemas.microsoft.com/office/powerpoint/2010/main" val="3007496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9786CB2-5B90-4CF5-A6C4-BB5CAEC98F29}" type="slidenum">
              <a:rPr lang="de-DE" smtClean="0"/>
              <a:pPr/>
              <a:t>2</a:t>
            </a:fld>
            <a:endParaRPr lang="de-DE"/>
          </a:p>
        </p:txBody>
      </p:sp>
    </p:spTree>
    <p:extLst>
      <p:ext uri="{BB962C8B-B14F-4D97-AF65-F5344CB8AC3E}">
        <p14:creationId xmlns:p14="http://schemas.microsoft.com/office/powerpoint/2010/main" val="1483686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3077282"/>
            <a:ext cx="5829300" cy="2123369"/>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E8E36438-351A-42EA-8238-1BB20CCD7FDE}" type="datetimeFigureOut">
              <a:rPr lang="de-DE" smtClean="0"/>
              <a:pPr/>
              <a:t>22.05.2019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8F98EE7-3775-4E34-ADE4-75DB8CEBD883}"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8E36438-351A-42EA-8238-1BB20CCD7FDE}" type="datetimeFigureOut">
              <a:rPr lang="de-DE" smtClean="0"/>
              <a:pPr/>
              <a:t>22.05.2019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8F98EE7-3775-4E34-ADE4-75DB8CEBD883}"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3729037" y="573264"/>
            <a:ext cx="1157288" cy="1220822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57175" y="573264"/>
            <a:ext cx="3357563" cy="12208228"/>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8E36438-351A-42EA-8238-1BB20CCD7FDE}" type="datetimeFigureOut">
              <a:rPr lang="de-DE" smtClean="0"/>
              <a:pPr/>
              <a:t>22.05.2019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8F98EE7-3775-4E34-ADE4-75DB8CEBD883}"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8E36438-351A-42EA-8238-1BB20CCD7FDE}" type="datetimeFigureOut">
              <a:rPr lang="de-DE" smtClean="0"/>
              <a:pPr/>
              <a:t>22.05.2019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8F98EE7-3775-4E34-ADE4-75DB8CEBD883}"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735" y="6365523"/>
            <a:ext cx="5829300" cy="1967442"/>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E8E36438-351A-42EA-8238-1BB20CCD7FDE}" type="datetimeFigureOut">
              <a:rPr lang="de-DE" smtClean="0"/>
              <a:pPr/>
              <a:t>22.05.2019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8F98EE7-3775-4E34-ADE4-75DB8CEBD883}"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57175"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2628900"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E8E36438-351A-42EA-8238-1BB20CCD7FDE}" type="datetimeFigureOut">
              <a:rPr lang="de-DE" smtClean="0"/>
              <a:pPr/>
              <a:t>22.05.2019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8F98EE7-3775-4E34-ADE4-75DB8CEBD883}"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42900" y="396699"/>
            <a:ext cx="6172200" cy="1651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E8E36438-351A-42EA-8238-1BB20CCD7FDE}" type="datetimeFigureOut">
              <a:rPr lang="de-DE" smtClean="0"/>
              <a:pPr/>
              <a:t>22.05.2019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98F98EE7-3775-4E34-ADE4-75DB8CEBD883}"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E8E36438-351A-42EA-8238-1BB20CCD7FDE}" type="datetimeFigureOut">
              <a:rPr lang="de-DE" smtClean="0"/>
              <a:pPr/>
              <a:t>22.05.2019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8F98EE7-3775-4E34-ADE4-75DB8CEBD883}"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8E36438-351A-42EA-8238-1BB20CCD7FDE}" type="datetimeFigureOut">
              <a:rPr lang="de-DE" smtClean="0"/>
              <a:pPr/>
              <a:t>22.05.2019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98F98EE7-3775-4E34-ADE4-75DB8CEBD883}"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0" y="394405"/>
            <a:ext cx="2256235" cy="1678517"/>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E8E36438-351A-42EA-8238-1BB20CCD7FDE}" type="datetimeFigureOut">
              <a:rPr lang="de-DE" smtClean="0"/>
              <a:pPr/>
              <a:t>22.05.2019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8F98EE7-3775-4E34-ADE4-75DB8CEBD883}"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216" y="6934200"/>
            <a:ext cx="4114800" cy="818622"/>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E8E36438-351A-42EA-8238-1BB20CCD7FDE}" type="datetimeFigureOut">
              <a:rPr lang="de-DE" smtClean="0"/>
              <a:pPr/>
              <a:t>22.05.2019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8F98EE7-3775-4E34-ADE4-75DB8CEBD883}"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E8E36438-351A-42EA-8238-1BB20CCD7FDE}" type="datetimeFigureOut">
              <a:rPr lang="de-DE" smtClean="0"/>
              <a:pPr/>
              <a:t>22.05.2019</a:t>
            </a:fld>
            <a:endParaRPr lang="de-DE"/>
          </a:p>
        </p:txBody>
      </p:sp>
      <p:sp>
        <p:nvSpPr>
          <p:cNvPr id="5" name="Fußzeilenplatzhalter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98F98EE7-3775-4E34-ADE4-75DB8CEBD883}"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bright="47000" contrast="-34000"/>
          </a:blip>
          <a:srcRect/>
          <a:stretch>
            <a:fillRect/>
          </a:stretch>
        </p:blipFill>
        <p:spPr bwMode="auto">
          <a:xfrm>
            <a:off x="-43508" y="0"/>
            <a:ext cx="6957392" cy="10054133"/>
          </a:xfrm>
          <a:prstGeom prst="rect">
            <a:avLst/>
          </a:prstGeom>
          <a:noFill/>
          <a:ln w="9525">
            <a:noFill/>
            <a:miter lim="800000"/>
            <a:headEnd/>
            <a:tailEnd/>
          </a:ln>
        </p:spPr>
      </p:pic>
      <p:sp>
        <p:nvSpPr>
          <p:cNvPr id="8" name="Rectangle 7"/>
          <p:cNvSpPr>
            <a:spLocks noChangeArrowheads="1"/>
          </p:cNvSpPr>
          <p:nvPr/>
        </p:nvSpPr>
        <p:spPr bwMode="auto">
          <a:xfrm>
            <a:off x="692696" y="272479"/>
            <a:ext cx="4824536" cy="9361041"/>
          </a:xfrm>
          <a:prstGeom prst="rect">
            <a:avLst/>
          </a:prstGeom>
          <a:noFill/>
          <a:ln w="9525">
            <a:noFill/>
            <a:miter lim="800000"/>
            <a:headEnd/>
            <a:tailEnd/>
          </a:ln>
        </p:spPr>
        <p:txBody>
          <a:bodyPr/>
          <a:lstStyle/>
          <a:p>
            <a:r>
              <a:rPr lang="en-GB" b="1" dirty="0" smtClean="0"/>
              <a:t>AGEG Cross </a:t>
            </a:r>
            <a:r>
              <a:rPr lang="en-GB" b="1" dirty="0"/>
              <a:t>Border </a:t>
            </a:r>
            <a:r>
              <a:rPr lang="en-GB" b="1" dirty="0" smtClean="0"/>
              <a:t>Award "</a:t>
            </a:r>
            <a:r>
              <a:rPr lang="en-GB" b="1" dirty="0"/>
              <a:t>Sail of </a:t>
            </a:r>
            <a:r>
              <a:rPr lang="en-GB" b="1" dirty="0" err="1"/>
              <a:t>Papenburg</a:t>
            </a:r>
            <a:r>
              <a:rPr lang="en-GB" b="1" dirty="0"/>
              <a:t>"</a:t>
            </a:r>
            <a:endParaRPr lang="de-DE" dirty="0"/>
          </a:p>
          <a:p>
            <a:r>
              <a:rPr lang="en-GB" sz="1050" dirty="0"/>
              <a:t> </a:t>
            </a:r>
            <a:endParaRPr lang="de-DE" sz="1050" dirty="0"/>
          </a:p>
          <a:p>
            <a:r>
              <a:rPr lang="de-DE" sz="1200" b="1" i="1" dirty="0" smtClean="0"/>
              <a:t>Leitidee</a:t>
            </a:r>
            <a:endParaRPr lang="de-DE" sz="1200" b="1" dirty="0"/>
          </a:p>
          <a:p>
            <a:r>
              <a:rPr lang="de-DE" sz="1200" dirty="0"/>
              <a:t> </a:t>
            </a:r>
          </a:p>
          <a:p>
            <a:r>
              <a:rPr lang="de-DE" sz="1200" dirty="0"/>
              <a:t>Seit der Jahreskonferenz und Mitgliederversammlung 2002 (Papenburg/Groningen) der Arbeitsgemeinschaft Europäischer Grenzregionen (AGEG) stiftet die Ems Dollart Region (EDR) den AGEG-Cross </a:t>
            </a:r>
            <a:r>
              <a:rPr lang="de-DE" sz="1200" dirty="0" err="1"/>
              <a:t>Border</a:t>
            </a:r>
            <a:r>
              <a:rPr lang="de-DE" sz="1200" dirty="0"/>
              <a:t> Award "</a:t>
            </a:r>
            <a:r>
              <a:rPr lang="de-DE" sz="1200" dirty="0" err="1"/>
              <a:t>Sail</a:t>
            </a:r>
            <a:r>
              <a:rPr lang="de-DE" sz="1200" dirty="0"/>
              <a:t> </a:t>
            </a:r>
            <a:r>
              <a:rPr lang="de-DE" sz="1200" dirty="0" err="1"/>
              <a:t>of</a:t>
            </a:r>
            <a:r>
              <a:rPr lang="de-DE" sz="1200" dirty="0"/>
              <a:t> Papenburg".</a:t>
            </a:r>
          </a:p>
          <a:p>
            <a:r>
              <a:rPr lang="de-DE" sz="1200" dirty="0" smtClean="0"/>
              <a:t>Ausgezeichnet </a:t>
            </a:r>
            <a:r>
              <a:rPr lang="de-DE" sz="1200" dirty="0"/>
              <a:t>werden besondere Leistungen der grenzübergreifenden Zusammenarbeit, z.B. auf kultureller, wirtschaftlicher, institutioneller, ökologischer </a:t>
            </a:r>
            <a:r>
              <a:rPr lang="de-DE" sz="1200" dirty="0" smtClean="0"/>
              <a:t>oder sozialer </a:t>
            </a:r>
            <a:r>
              <a:rPr lang="de-DE" sz="1200" dirty="0"/>
              <a:t>Ebene in einer Grenz- oder grenzübergreifenden Region.</a:t>
            </a:r>
          </a:p>
          <a:p>
            <a:r>
              <a:rPr lang="de-DE" sz="1200" dirty="0" smtClean="0"/>
              <a:t>Der </a:t>
            </a:r>
            <a:r>
              <a:rPr lang="de-DE" sz="1200" dirty="0"/>
              <a:t>Preis ist Anerkennung und Anregung zugleich: Er ehrt herausragende Programme/Strategien, Projekte und Aktionen in der grenzübergreifenden Zusammenarbeit, möglichst auch mit Modellcharakter. Gleichzeitig soll er Ansporn für Grenz- und grenzübergreifende Regionen sein, einen aktiven Beitrag zur Verständigung an den Grenzen und zum besseren Zusammenleben der Völker Europas zu leisten. Damit wird die Integration Europas an den Grenzen unmittelbar gefördert.</a:t>
            </a:r>
          </a:p>
          <a:p>
            <a:r>
              <a:rPr lang="de-DE" sz="1200" dirty="0" smtClean="0"/>
              <a:t>Der </a:t>
            </a:r>
            <a:r>
              <a:rPr lang="de-DE" sz="1200" smtClean="0"/>
              <a:t>Preis ist </a:t>
            </a:r>
            <a:r>
              <a:rPr lang="de-DE" sz="1200" dirty="0"/>
              <a:t>zunächst als ideeller Wert zu </a:t>
            </a:r>
            <a:r>
              <a:rPr lang="de-DE" sz="1200" dirty="0" smtClean="0"/>
              <a:t>sehen. In Ausnahmefällen kann </a:t>
            </a:r>
            <a:r>
              <a:rPr lang="de-DE" sz="1200" dirty="0"/>
              <a:t>ein Preisgeld vergeben werden, das die Bemühungen einer bestimmten Region auch finanziell unterstützt. </a:t>
            </a:r>
          </a:p>
          <a:p>
            <a:r>
              <a:rPr lang="de-DE" sz="1200" dirty="0"/>
              <a:t> </a:t>
            </a:r>
          </a:p>
          <a:p>
            <a:r>
              <a:rPr lang="de-DE" sz="1200" b="1" u="sng" dirty="0"/>
              <a:t>Preisverleihung durch die AGEG</a:t>
            </a:r>
            <a:endParaRPr lang="de-DE" sz="1200" dirty="0"/>
          </a:p>
          <a:p>
            <a:r>
              <a:rPr lang="de-DE" sz="1200" dirty="0"/>
              <a:t> </a:t>
            </a:r>
          </a:p>
          <a:p>
            <a:r>
              <a:rPr lang="de-DE" sz="1200" b="1" i="1" dirty="0"/>
              <a:t>Zielkriterien:</a:t>
            </a:r>
            <a:endParaRPr lang="de-DE" sz="1200" dirty="0"/>
          </a:p>
          <a:p>
            <a:r>
              <a:rPr lang="de-DE" sz="1200" dirty="0" smtClean="0"/>
              <a:t>Prämiert </a:t>
            </a:r>
            <a:r>
              <a:rPr lang="de-DE" sz="1200" dirty="0"/>
              <a:t>werden herausragende Leistungen in und/oder durch eine Grenz- und grenzübergreifende Region (subnationale Einheiten). Grundsätzlich können nur Organisationen ausgezeichnet werden, deren Zweck die unmittelbar nachbarschaftliche Zusammenarbeit entlang einer nationalen Grenze </a:t>
            </a:r>
            <a:r>
              <a:rPr lang="de-DE" sz="1200" dirty="0" smtClean="0"/>
              <a:t>ist</a:t>
            </a:r>
            <a:r>
              <a:rPr lang="de-DE" sz="1200" baseline="30000" dirty="0" smtClean="0"/>
              <a:t>1</a:t>
            </a:r>
            <a:r>
              <a:rPr lang="de-DE" sz="1200" dirty="0" smtClean="0"/>
              <a:t>. </a:t>
            </a:r>
            <a:r>
              <a:rPr lang="de-DE" sz="1200" dirty="0"/>
              <a:t>Dazu zählen in erster Linie institutionalisierte grenzübergreifende Zusammenschlüsse (z.B. Euroregionen und ähnliche Strukturen). Eine Mitgliedschaft in der Europäischen Union oder der AGEG ist nicht Voraussetzung.</a:t>
            </a:r>
          </a:p>
          <a:p>
            <a:r>
              <a:rPr lang="de-DE" sz="1200" dirty="0" smtClean="0"/>
              <a:t>Eingereicht </a:t>
            </a:r>
            <a:r>
              <a:rPr lang="de-DE" sz="1200" dirty="0"/>
              <a:t>werden können grenzübergreifende Projekte (einzelne oder mehrere), Maßnahmen und/oder auch Gesamtleistungen/Bemühungen (Programme/Strategien) in einer Grenz- oder grenzübergreifenden Region. </a:t>
            </a:r>
          </a:p>
          <a:p>
            <a:r>
              <a:rPr lang="de-DE" sz="1200" dirty="0" smtClean="0"/>
              <a:t>Die </a:t>
            </a:r>
            <a:r>
              <a:rPr lang="de-DE" sz="1200" dirty="0"/>
              <a:t>speziellen Vergabebedingungen für jedes Jahr (Thema, Einzelprojekt /  Programm / Strategie etc.) werden von der AGEG festgelegt. </a:t>
            </a:r>
            <a:endParaRPr lang="de-DE" sz="1200" dirty="0" smtClean="0"/>
          </a:p>
          <a:p>
            <a:endParaRPr lang="de-DE" sz="1200" dirty="0"/>
          </a:p>
          <a:p>
            <a:r>
              <a:rPr lang="de-DE" sz="1200" dirty="0" smtClean="0"/>
              <a:t>Das </a:t>
            </a:r>
            <a:r>
              <a:rPr lang="de-DE" sz="1200" b="1" dirty="0"/>
              <a:t>Motto</a:t>
            </a:r>
            <a:r>
              <a:rPr lang="de-DE" sz="1200" dirty="0"/>
              <a:t> für das Jahr </a:t>
            </a:r>
            <a:r>
              <a:rPr lang="de-DE" sz="1200" b="1" dirty="0" smtClean="0"/>
              <a:t>2019</a:t>
            </a:r>
            <a:r>
              <a:rPr lang="de-DE" sz="1200" dirty="0" smtClean="0"/>
              <a:t> </a:t>
            </a:r>
            <a:r>
              <a:rPr lang="de-DE" sz="1200" dirty="0"/>
              <a:t>lautet: </a:t>
            </a:r>
          </a:p>
          <a:p>
            <a:r>
              <a:rPr lang="de-DE" sz="1200" b="1" i="1" dirty="0" smtClean="0"/>
              <a:t>Grenzüberschreitende Kultur, </a:t>
            </a:r>
            <a:r>
              <a:rPr lang="de-DE" sz="1200" b="1" i="1" dirty="0" smtClean="0"/>
              <a:t>Vertrauen schaffen </a:t>
            </a:r>
            <a:r>
              <a:rPr lang="de-DE" sz="1200" b="1" i="1" dirty="0" smtClean="0"/>
              <a:t>über Grenzen hinweg. </a:t>
            </a:r>
            <a:endParaRPr lang="de-DE" sz="1200" dirty="0"/>
          </a:p>
          <a:p>
            <a:pPr lvl="0"/>
            <a:endParaRPr lang="de-DE" sz="1200" dirty="0" smtClean="0"/>
          </a:p>
          <a:p>
            <a:pPr lvl="0"/>
            <a:endParaRPr lang="de-DE" sz="1200" dirty="0"/>
          </a:p>
          <a:p>
            <a:pPr lvl="0"/>
            <a:endParaRPr lang="de-DE" sz="1200" dirty="0"/>
          </a:p>
          <a:p>
            <a:r>
              <a:rPr lang="de-DE" sz="900" baseline="30000" dirty="0" smtClean="0"/>
              <a:t>1</a:t>
            </a:r>
            <a:r>
              <a:rPr lang="de-DE" sz="900" dirty="0" smtClean="0"/>
              <a:t> Der </a:t>
            </a:r>
            <a:r>
              <a:rPr lang="de-DE" sz="900" dirty="0"/>
              <a:t>Award zeichnet keine interregionalen oder transnationalen Projekte und Programme aus.</a:t>
            </a:r>
          </a:p>
        </p:txBody>
      </p:sp>
      <p:pic>
        <p:nvPicPr>
          <p:cNvPr id="1028" name="Picture 4"/>
          <p:cNvPicPr>
            <a:picLocks noChangeAspect="1" noChangeArrowheads="1"/>
          </p:cNvPicPr>
          <p:nvPr/>
        </p:nvPicPr>
        <p:blipFill>
          <a:blip r:embed="rId3" cstate="print"/>
          <a:srcRect/>
          <a:stretch>
            <a:fillRect/>
          </a:stretch>
        </p:blipFill>
        <p:spPr bwMode="auto">
          <a:xfrm>
            <a:off x="5531858" y="5514841"/>
            <a:ext cx="1236892" cy="5517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7" descr="DSC_0023"/>
          <p:cNvPicPr>
            <a:picLocks noChangeAspect="1" noChangeArrowheads="1"/>
          </p:cNvPicPr>
          <p:nvPr/>
        </p:nvPicPr>
        <p:blipFill>
          <a:blip r:embed="rId4" cstate="print">
            <a:lum bright="10000"/>
          </a:blip>
          <a:srcRect/>
          <a:stretch>
            <a:fillRect/>
          </a:stretch>
        </p:blipFill>
        <p:spPr bwMode="auto">
          <a:xfrm>
            <a:off x="5575574" y="3551937"/>
            <a:ext cx="1152128" cy="1637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2" name="Picture 4"/>
          <p:cNvPicPr>
            <a:picLocks noChangeAspect="1" noChangeArrowheads="1"/>
          </p:cNvPicPr>
          <p:nvPr/>
        </p:nvPicPr>
        <p:blipFill>
          <a:blip r:embed="rId5" cstate="print"/>
          <a:srcRect/>
          <a:stretch>
            <a:fillRect/>
          </a:stretch>
        </p:blipFill>
        <p:spPr bwMode="auto">
          <a:xfrm>
            <a:off x="5574111" y="500928"/>
            <a:ext cx="1194639" cy="1224136"/>
          </a:xfrm>
          <a:prstGeom prst="roundRect">
            <a:avLst>
              <a:gd name="adj" fmla="val 16667"/>
            </a:avLst>
          </a:prstGeom>
          <a:ln>
            <a:noFill/>
          </a:ln>
          <a:effectLst>
            <a:outerShdw blurRad="76200" dist="38100" dir="7800000" algn="tl" rotWithShape="0">
              <a:srgbClr val="000000">
                <a:alpha val="40000"/>
              </a:srgbClr>
            </a:outerShdw>
            <a:softEdge rad="0"/>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Grafik 5"/>
          <p:cNvPicPr>
            <a:picLocks noChangeAspect="1"/>
          </p:cNvPicPr>
          <p:nvPr/>
        </p:nvPicPr>
        <p:blipFill>
          <a:blip r:embed="rId6"/>
          <a:stretch>
            <a:fillRect/>
          </a:stretch>
        </p:blipFill>
        <p:spPr>
          <a:xfrm>
            <a:off x="5563306" y="2013980"/>
            <a:ext cx="1164396" cy="12490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feld 8"/>
          <p:cNvSpPr txBox="1"/>
          <p:nvPr/>
        </p:nvSpPr>
        <p:spPr>
          <a:xfrm>
            <a:off x="6403666" y="1393453"/>
            <a:ext cx="648072" cy="369332"/>
          </a:xfrm>
          <a:prstGeom prst="rect">
            <a:avLst/>
          </a:prstGeom>
          <a:noFill/>
        </p:spPr>
        <p:txBody>
          <a:bodyPr wrap="square" rtlCol="0">
            <a:spAutoFit/>
          </a:bodyPr>
          <a:lstStyle/>
          <a:p>
            <a:r>
              <a:rPr lang="en-GB" b="1" i="1" dirty="0" smtClean="0">
                <a:latin typeface="Freestyle Script" panose="030804020302050B0404" pitchFamily="66" charset="0"/>
              </a:rPr>
              <a:t> +8</a:t>
            </a:r>
            <a:endParaRPr lang="de-DE" dirty="0">
              <a:latin typeface="Freestyle Script" panose="030804020302050B0404"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lum bright="47000" contrast="-34000"/>
          </a:blip>
          <a:srcRect/>
          <a:stretch>
            <a:fillRect/>
          </a:stretch>
        </p:blipFill>
        <p:spPr bwMode="auto">
          <a:xfrm>
            <a:off x="-99392" y="-39696"/>
            <a:ext cx="7056784" cy="10197763"/>
          </a:xfrm>
          <a:prstGeom prst="rect">
            <a:avLst/>
          </a:prstGeom>
          <a:noFill/>
          <a:ln w="9525">
            <a:noFill/>
            <a:miter lim="800000"/>
            <a:headEnd/>
            <a:tailEnd/>
          </a:ln>
        </p:spPr>
      </p:pic>
      <p:sp>
        <p:nvSpPr>
          <p:cNvPr id="19" name="Rectangle 7"/>
          <p:cNvSpPr>
            <a:spLocks noChangeArrowheads="1"/>
          </p:cNvSpPr>
          <p:nvPr/>
        </p:nvSpPr>
        <p:spPr bwMode="auto">
          <a:xfrm>
            <a:off x="247688" y="8553401"/>
            <a:ext cx="6480720" cy="1365652"/>
          </a:xfrm>
          <a:prstGeom prst="rect">
            <a:avLst/>
          </a:prstGeom>
          <a:ln>
            <a:headEnd/>
            <a:tailEnd/>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a:lstStyle/>
          <a:p>
            <a:r>
              <a:rPr lang="de-DE" sz="2000" b="1" dirty="0" smtClean="0"/>
              <a:t>Arbeitsgemeinschaft Europäischer Grenzregionen (AGEG)</a:t>
            </a:r>
            <a:endParaRPr lang="de-DE" sz="2000" dirty="0" smtClean="0"/>
          </a:p>
          <a:p>
            <a:pPr algn="just"/>
            <a:r>
              <a:rPr lang="de-DE" sz="1200" dirty="0" smtClean="0">
                <a:latin typeface="Arial" pitchFamily="34" charset="0"/>
                <a:cs typeface="Arial" pitchFamily="34" charset="0"/>
              </a:rPr>
              <a:t>Die AGEG wurde im Jahr 1971 von 10 Grenzregionen gegründet. Sie ist tätig zum Nutzen aller Grenz- und grenzüberschreitenden Regionen in Europa. Die AGEG ist die einzige europäische Regionalorganisation, die ausschließlich auf dem Gebiet der grenzüberschreitenden Zusammenarbeit tätig ist. Auf europäischer Ebene gehört sie zu den Hauptakteuren im Bereich Regionalpolitik. </a:t>
            </a:r>
            <a:r>
              <a:rPr lang="en-GB" sz="1200" dirty="0" smtClean="0">
                <a:latin typeface="Arial" pitchFamily="34" charset="0"/>
                <a:cs typeface="Arial" pitchFamily="34" charset="0"/>
              </a:rPr>
              <a:t>            		                  </a:t>
            </a:r>
            <a:r>
              <a:rPr lang="en-GB" sz="1200" b="1" dirty="0" smtClean="0">
                <a:latin typeface="Arial" pitchFamily="34" charset="0"/>
                <a:cs typeface="Arial" pitchFamily="34" charset="0"/>
              </a:rPr>
              <a:t>www.aebr.eu</a:t>
            </a:r>
            <a:endParaRPr lang="de-DE" sz="1200" b="1" dirty="0">
              <a:latin typeface="Arial" pitchFamily="34" charset="0"/>
              <a:cs typeface="Arial" pitchFamily="34" charset="0"/>
            </a:endParaRPr>
          </a:p>
          <a:p>
            <a:pPr marL="342900" indent="-342900">
              <a:lnSpc>
                <a:spcPct val="90000"/>
              </a:lnSpc>
              <a:spcBef>
                <a:spcPct val="20000"/>
              </a:spcBef>
            </a:pPr>
            <a:endParaRPr lang="en-GB" sz="2000" b="0" dirty="0">
              <a:cs typeface="Arial" charset="0"/>
            </a:endParaRPr>
          </a:p>
        </p:txBody>
      </p:sp>
      <p:pic>
        <p:nvPicPr>
          <p:cNvPr id="12" name="Picture 7" descr="DSC_0023"/>
          <p:cNvPicPr>
            <a:picLocks noChangeAspect="1" noChangeArrowheads="1"/>
          </p:cNvPicPr>
          <p:nvPr/>
        </p:nvPicPr>
        <p:blipFill>
          <a:blip r:embed="rId4" cstate="print">
            <a:lum bright="10000"/>
          </a:blip>
          <a:srcRect/>
          <a:stretch>
            <a:fillRect/>
          </a:stretch>
        </p:blipFill>
        <p:spPr bwMode="auto">
          <a:xfrm>
            <a:off x="5052828" y="133058"/>
            <a:ext cx="1013591" cy="1440160"/>
          </a:xfrm>
          <a:prstGeom prst="ellipse">
            <a:avLst/>
          </a:prstGeom>
          <a:ln>
            <a:noFill/>
          </a:ln>
          <a:effectLst>
            <a:softEdge rad="112500"/>
          </a:effectLst>
        </p:spPr>
      </p:pic>
      <p:sp>
        <p:nvSpPr>
          <p:cNvPr id="14" name="Rechteck 13"/>
          <p:cNvSpPr/>
          <p:nvPr/>
        </p:nvSpPr>
        <p:spPr>
          <a:xfrm>
            <a:off x="4365839" y="1311608"/>
            <a:ext cx="2591553" cy="523220"/>
          </a:xfrm>
          <a:prstGeom prst="rect">
            <a:avLst/>
          </a:prstGeom>
          <a:effectLst>
            <a:outerShdw blurRad="50800" dist="114300" dir="3180000" algn="tl" rotWithShape="0">
              <a:prstClr val="black">
                <a:alpha val="40000"/>
              </a:prstClr>
            </a:outerShdw>
          </a:effectLst>
        </p:spPr>
        <p:txBody>
          <a:bodyPr wrap="square">
            <a:spAutoFit/>
          </a:bodyPr>
          <a:lstStyle/>
          <a:p>
            <a:pPr algn="ctr"/>
            <a:r>
              <a:rPr lang="de-DE" sz="1400" b="1" dirty="0" smtClean="0">
                <a:latin typeface="Adobe Heiti Std R" pitchFamily="34" charset="-128"/>
                <a:ea typeface="Adobe Heiti Std R" pitchFamily="34" charset="-128"/>
                <a:cs typeface="Arial" pitchFamily="34" charset="0"/>
              </a:rPr>
              <a:t>Award Preisträger</a:t>
            </a:r>
          </a:p>
          <a:p>
            <a:pPr algn="ctr"/>
            <a:r>
              <a:rPr lang="de-DE" sz="1400" b="1" dirty="0" smtClean="0">
                <a:latin typeface="Adobe Heiti Std R" pitchFamily="34" charset="-128"/>
                <a:ea typeface="Adobe Heiti Std R" pitchFamily="34" charset="-128"/>
                <a:cs typeface="Arial" pitchFamily="34" charset="0"/>
              </a:rPr>
              <a:t>2002 - 2018</a:t>
            </a:r>
            <a:endParaRPr lang="de-DE" sz="1400" dirty="0">
              <a:solidFill>
                <a:srgbClr val="FF0000"/>
              </a:solidFill>
              <a:latin typeface="Adobe Heiti Std R" pitchFamily="34" charset="-128"/>
              <a:ea typeface="Adobe Heiti Std R" pitchFamily="34" charset="-128"/>
              <a:cs typeface="Arial" pitchFamily="34" charset="0"/>
            </a:endParaRPr>
          </a:p>
        </p:txBody>
      </p:sp>
      <p:sp>
        <p:nvSpPr>
          <p:cNvPr id="3" name="Rechteck 2"/>
          <p:cNvSpPr/>
          <p:nvPr/>
        </p:nvSpPr>
        <p:spPr>
          <a:xfrm>
            <a:off x="247688" y="272480"/>
            <a:ext cx="4118151" cy="8586966"/>
          </a:xfrm>
          <a:prstGeom prst="rect">
            <a:avLst/>
          </a:prstGeom>
        </p:spPr>
        <p:txBody>
          <a:bodyPr wrap="square">
            <a:spAutoFit/>
          </a:bodyPr>
          <a:lstStyle/>
          <a:p>
            <a:pPr algn="just">
              <a:spcAft>
                <a:spcPts val="0"/>
              </a:spcAft>
            </a:pPr>
            <a:r>
              <a:rPr lang="de-DE" sz="1200" dirty="0">
                <a:latin typeface="+mj-lt"/>
                <a:ea typeface="Times New Roman" panose="02020603050405020304" pitchFamily="18" charset="0"/>
                <a:cs typeface="Times New Roman" panose="02020603050405020304" pitchFamily="18" charset="0"/>
              </a:rPr>
              <a:t>Die ausgezeichnete Leistung sollte derart überzeugend sein, dass ein Nachahmungseffekt erzielt wird. Entsprechend sollten die praktische Umsetzbarkeit und der Modellcharakter im Vordergrund stehen.</a:t>
            </a:r>
          </a:p>
          <a:p>
            <a:pPr algn="just">
              <a:spcAft>
                <a:spcPts val="0"/>
              </a:spcAft>
            </a:pPr>
            <a:r>
              <a:rPr lang="de-DE" sz="1200" dirty="0" smtClean="0">
                <a:latin typeface="+mj-lt"/>
                <a:ea typeface="Times New Roman" panose="02020603050405020304" pitchFamily="18" charset="0"/>
                <a:cs typeface="Times New Roman" panose="02020603050405020304" pitchFamily="18" charset="0"/>
              </a:rPr>
              <a:t>Individuelle </a:t>
            </a:r>
            <a:r>
              <a:rPr lang="de-DE" sz="1200" dirty="0">
                <a:latin typeface="+mj-lt"/>
                <a:ea typeface="Times New Roman" panose="02020603050405020304" pitchFamily="18" charset="0"/>
                <a:cs typeface="Times New Roman" panose="02020603050405020304" pitchFamily="18" charset="0"/>
              </a:rPr>
              <a:t>oder gemeinsame Leistungen mit innovativer Vorgehensweise und herausragender Wirksamkeit </a:t>
            </a:r>
            <a:r>
              <a:rPr lang="de-DE" sz="1200" dirty="0" smtClean="0">
                <a:latin typeface="+mj-lt"/>
                <a:ea typeface="Times New Roman" panose="02020603050405020304" pitchFamily="18" charset="0"/>
                <a:cs typeface="Times New Roman" panose="02020603050405020304" pitchFamily="18" charset="0"/>
              </a:rPr>
              <a:t>finden </a:t>
            </a:r>
            <a:r>
              <a:rPr lang="de-DE" sz="1200" dirty="0">
                <a:latin typeface="+mj-lt"/>
                <a:ea typeface="Times New Roman" panose="02020603050405020304" pitchFamily="18" charset="0"/>
                <a:cs typeface="Times New Roman" panose="02020603050405020304" pitchFamily="18" charset="0"/>
              </a:rPr>
              <a:t>besondere </a:t>
            </a:r>
            <a:r>
              <a:rPr lang="de-DE" sz="1200" dirty="0" smtClean="0">
                <a:latin typeface="+mj-lt"/>
                <a:ea typeface="Times New Roman" panose="02020603050405020304" pitchFamily="18" charset="0"/>
                <a:cs typeface="Times New Roman" panose="02020603050405020304" pitchFamily="18" charset="0"/>
              </a:rPr>
              <a:t>Berücksichtigung.</a:t>
            </a:r>
          </a:p>
          <a:p>
            <a:pPr algn="just">
              <a:spcAft>
                <a:spcPts val="0"/>
              </a:spcAft>
            </a:pPr>
            <a:r>
              <a:rPr lang="de-DE" sz="1200" dirty="0" smtClean="0">
                <a:latin typeface="+mj-lt"/>
                <a:ea typeface="Times New Roman" panose="02020603050405020304" pitchFamily="18" charset="0"/>
                <a:cs typeface="Times New Roman" panose="02020603050405020304" pitchFamily="18" charset="0"/>
              </a:rPr>
              <a:t>Bei </a:t>
            </a:r>
            <a:r>
              <a:rPr lang="de-DE" sz="1200" dirty="0">
                <a:latin typeface="+mj-lt"/>
                <a:ea typeface="Times New Roman" panose="02020603050405020304" pitchFamily="18" charset="0"/>
                <a:cs typeface="Times New Roman" panose="02020603050405020304" pitchFamily="18" charset="0"/>
              </a:rPr>
              <a:t>der Bewertung kann </a:t>
            </a:r>
            <a:r>
              <a:rPr lang="de-DE" sz="1200" dirty="0" smtClean="0">
                <a:latin typeface="+mj-lt"/>
                <a:ea typeface="Times New Roman" panose="02020603050405020304" pitchFamily="18" charset="0"/>
                <a:cs typeface="Times New Roman" panose="02020603050405020304" pitchFamily="18" charset="0"/>
              </a:rPr>
              <a:t>die </a:t>
            </a:r>
            <a:r>
              <a:rPr lang="de-DE" sz="1200" dirty="0">
                <a:latin typeface="+mj-lt"/>
                <a:ea typeface="Times New Roman" panose="02020603050405020304" pitchFamily="18" charset="0"/>
                <a:cs typeface="Times New Roman" panose="02020603050405020304" pitchFamily="18" charset="0"/>
              </a:rPr>
              <a:t>Qualität einzelner durchgeführter Maßnahmen ebenso eine Rolle spielen wie auch mehrere Projekte und/oder ein Programm/eine Strategie in Gesamtheit. Berücksichtigt werden gleichzeitig auch die  grenzübergreifende Zusammenarbeit bestimmenden Rahmenbedingungen (besondere Schwierigkeiten etc.) und die überregionale/europäische Bedeutsamkeit. Entscheidend ist auch der Mehrwert (z.B. grenzübergreifend, europäisch etc.).</a:t>
            </a:r>
          </a:p>
          <a:p>
            <a:pPr algn="just">
              <a:spcAft>
                <a:spcPts val="0"/>
              </a:spcAft>
            </a:pPr>
            <a:r>
              <a:rPr lang="de-DE" sz="1200" dirty="0">
                <a:latin typeface="+mj-lt"/>
                <a:ea typeface="Times New Roman" panose="02020603050405020304" pitchFamily="18" charset="0"/>
                <a:cs typeface="Times New Roman" panose="02020603050405020304" pitchFamily="18" charset="0"/>
              </a:rPr>
              <a:t> </a:t>
            </a:r>
          </a:p>
          <a:p>
            <a:pPr algn="just">
              <a:spcAft>
                <a:spcPts val="0"/>
              </a:spcAft>
            </a:pPr>
            <a:r>
              <a:rPr lang="de-DE" sz="1200" b="1" i="1" dirty="0" smtClean="0">
                <a:latin typeface="+mj-lt"/>
                <a:ea typeface="Times New Roman" panose="02020603050405020304" pitchFamily="18" charset="0"/>
                <a:cs typeface="Times New Roman" panose="02020603050405020304" pitchFamily="18" charset="0"/>
              </a:rPr>
              <a:t>Verfahren:</a:t>
            </a:r>
          </a:p>
          <a:p>
            <a:pPr algn="just">
              <a:spcAft>
                <a:spcPts val="0"/>
              </a:spcAft>
            </a:pPr>
            <a:r>
              <a:rPr lang="de-DE" sz="1200" dirty="0" smtClean="0">
                <a:latin typeface="+mj-lt"/>
                <a:ea typeface="Times New Roman" panose="02020603050405020304" pitchFamily="18" charset="0"/>
                <a:cs typeface="Times New Roman" panose="02020603050405020304" pitchFamily="18" charset="0"/>
              </a:rPr>
              <a:t>Der </a:t>
            </a:r>
            <a:r>
              <a:rPr lang="de-DE" sz="1200" dirty="0">
                <a:latin typeface="+mj-lt"/>
                <a:ea typeface="Times New Roman" panose="02020603050405020304" pitchFamily="18" charset="0"/>
                <a:cs typeface="Times New Roman" panose="02020603050405020304" pitchFamily="18" charset="0"/>
              </a:rPr>
              <a:t>Vorstand und der Generalsekretär fordern </a:t>
            </a:r>
            <a:r>
              <a:rPr lang="de-DE" sz="1200" b="1" dirty="0">
                <a:latin typeface="+mj-lt"/>
                <a:ea typeface="Times New Roman" panose="02020603050405020304" pitchFamily="18" charset="0"/>
                <a:cs typeface="Times New Roman" panose="02020603050405020304" pitchFamily="18" charset="0"/>
              </a:rPr>
              <a:t>die Grenz- und grenzübergreifenden Regionen</a:t>
            </a:r>
            <a:r>
              <a:rPr lang="de-DE" sz="1200" dirty="0">
                <a:latin typeface="+mj-lt"/>
                <a:ea typeface="Times New Roman" panose="02020603050405020304" pitchFamily="18" charset="0"/>
                <a:cs typeface="Times New Roman" panose="02020603050405020304" pitchFamily="18" charset="0"/>
              </a:rPr>
              <a:t> zur Abgabe einer Bewerbung mit Fristsetzung auf und nennen dazu jährlich ein Thema. </a:t>
            </a:r>
          </a:p>
          <a:p>
            <a:pPr algn="just">
              <a:spcAft>
                <a:spcPts val="0"/>
              </a:spcAft>
            </a:pPr>
            <a:r>
              <a:rPr lang="de-DE" sz="1200" dirty="0" smtClean="0">
                <a:latin typeface="+mj-lt"/>
                <a:ea typeface="Times New Roman" panose="02020603050405020304" pitchFamily="18" charset="0"/>
                <a:cs typeface="Times New Roman" panose="02020603050405020304" pitchFamily="18" charset="0"/>
              </a:rPr>
              <a:t>Die </a:t>
            </a:r>
            <a:r>
              <a:rPr lang="de-DE" sz="1200" dirty="0">
                <a:latin typeface="+mj-lt"/>
                <a:ea typeface="Times New Roman" panose="02020603050405020304" pitchFamily="18" charset="0"/>
                <a:cs typeface="Times New Roman" panose="02020603050405020304" pitchFamily="18" charset="0"/>
              </a:rPr>
              <a:t>auszuzeichnenden Projekte/Maßnahmen sollten dem Motto des Award </a:t>
            </a:r>
            <a:r>
              <a:rPr lang="de-DE" sz="1200" dirty="0" smtClean="0">
                <a:latin typeface="+mj-lt"/>
                <a:ea typeface="Times New Roman" panose="02020603050405020304" pitchFamily="18" charset="0"/>
                <a:cs typeface="Times New Roman" panose="02020603050405020304" pitchFamily="18" charset="0"/>
              </a:rPr>
              <a:t>2019 </a:t>
            </a:r>
            <a:r>
              <a:rPr lang="de-DE" sz="1200" dirty="0">
                <a:latin typeface="+mj-lt"/>
                <a:ea typeface="Times New Roman" panose="02020603050405020304" pitchFamily="18" charset="0"/>
                <a:cs typeface="Times New Roman" panose="02020603050405020304" pitchFamily="18" charset="0"/>
              </a:rPr>
              <a:t>entsprechen und weitgehend durchgeführt </a:t>
            </a:r>
            <a:r>
              <a:rPr lang="de-DE" sz="1200" dirty="0" smtClean="0">
                <a:latin typeface="+mj-lt"/>
                <a:ea typeface="Times New Roman" panose="02020603050405020304" pitchFamily="18" charset="0"/>
                <a:cs typeface="Times New Roman" panose="02020603050405020304" pitchFamily="18" charset="0"/>
              </a:rPr>
              <a:t>worden sein. Die </a:t>
            </a:r>
            <a:r>
              <a:rPr lang="de-DE" sz="1200" dirty="0">
                <a:latin typeface="+mj-lt"/>
                <a:ea typeface="Times New Roman" panose="02020603050405020304" pitchFamily="18" charset="0"/>
                <a:cs typeface="Times New Roman" panose="02020603050405020304" pitchFamily="18" charset="0"/>
              </a:rPr>
              <a:t>Auswirkungen </a:t>
            </a:r>
            <a:r>
              <a:rPr lang="de-DE" sz="1200" dirty="0" smtClean="0">
                <a:latin typeface="+mj-lt"/>
                <a:ea typeface="Times New Roman" panose="02020603050405020304" pitchFamily="18" charset="0"/>
                <a:cs typeface="Times New Roman" panose="02020603050405020304" pitchFamily="18" charset="0"/>
              </a:rPr>
              <a:t>sollten im </a:t>
            </a:r>
            <a:r>
              <a:rPr lang="de-DE" sz="1200" dirty="0">
                <a:latin typeface="+mj-lt"/>
                <a:ea typeface="Times New Roman" panose="02020603050405020304" pitchFamily="18" charset="0"/>
                <a:cs typeface="Times New Roman" panose="02020603050405020304" pitchFamily="18" charset="0"/>
              </a:rPr>
              <a:t>Vergabejahr </a:t>
            </a:r>
            <a:r>
              <a:rPr lang="de-DE" sz="1200" dirty="0" smtClean="0">
                <a:latin typeface="+mj-lt"/>
                <a:ea typeface="Times New Roman" panose="02020603050405020304" pitchFamily="18" charset="0"/>
                <a:cs typeface="Times New Roman" panose="02020603050405020304" pitchFamily="18" charset="0"/>
              </a:rPr>
              <a:t>2019 </a:t>
            </a:r>
            <a:r>
              <a:rPr lang="de-DE" sz="1200" dirty="0">
                <a:latin typeface="+mj-lt"/>
                <a:ea typeface="Times New Roman" panose="02020603050405020304" pitchFamily="18" charset="0"/>
                <a:cs typeface="Times New Roman" panose="02020603050405020304" pitchFamily="18" charset="0"/>
              </a:rPr>
              <a:t>wirksam bzw. deutlich erkennbar sein. Ein bereits früher prämiertes Projekt/Maßnahme wird nicht noch einmal berücksichtigt. </a:t>
            </a:r>
          </a:p>
          <a:p>
            <a:pPr algn="just">
              <a:spcAft>
                <a:spcPts val="0"/>
              </a:spcAft>
            </a:pPr>
            <a:r>
              <a:rPr lang="de-DE" sz="1200" dirty="0">
                <a:latin typeface="+mj-lt"/>
                <a:ea typeface="Times New Roman" panose="02020603050405020304" pitchFamily="18" charset="0"/>
                <a:cs typeface="Times New Roman" panose="02020603050405020304" pitchFamily="18" charset="0"/>
              </a:rPr>
              <a:t> </a:t>
            </a:r>
          </a:p>
          <a:p>
            <a:pPr algn="just">
              <a:spcAft>
                <a:spcPts val="0"/>
              </a:spcAft>
            </a:pPr>
            <a:r>
              <a:rPr lang="de-DE" sz="1200" b="1" i="1" dirty="0" smtClean="0">
                <a:latin typeface="+mj-lt"/>
                <a:ea typeface="Times New Roman" panose="02020603050405020304" pitchFamily="18" charset="0"/>
                <a:cs typeface="Times New Roman" panose="02020603050405020304" pitchFamily="18" charset="0"/>
              </a:rPr>
              <a:t>Bewertung</a:t>
            </a:r>
            <a:r>
              <a:rPr lang="de-DE" sz="1200" b="1" i="1" dirty="0">
                <a:latin typeface="+mj-lt"/>
                <a:ea typeface="Times New Roman" panose="02020603050405020304" pitchFamily="18" charset="0"/>
                <a:cs typeface="Times New Roman" panose="02020603050405020304" pitchFamily="18" charset="0"/>
              </a:rPr>
              <a:t>:</a:t>
            </a:r>
            <a:endParaRPr lang="de-DE" sz="1200" dirty="0">
              <a:latin typeface="+mj-lt"/>
              <a:ea typeface="Times New Roman" panose="02020603050405020304" pitchFamily="18" charset="0"/>
              <a:cs typeface="Times New Roman" panose="02020603050405020304" pitchFamily="18" charset="0"/>
            </a:endParaRPr>
          </a:p>
          <a:p>
            <a:pPr algn="just">
              <a:spcAft>
                <a:spcPts val="0"/>
              </a:spcAft>
            </a:pPr>
            <a:r>
              <a:rPr lang="de-DE" sz="1200" dirty="0" smtClean="0">
                <a:latin typeface="+mj-lt"/>
                <a:ea typeface="Times New Roman" panose="02020603050405020304" pitchFamily="18" charset="0"/>
                <a:cs typeface="Times New Roman" panose="02020603050405020304" pitchFamily="18" charset="0"/>
              </a:rPr>
              <a:t>Über </a:t>
            </a:r>
            <a:r>
              <a:rPr lang="de-DE" sz="1200" dirty="0">
                <a:latin typeface="+mj-lt"/>
                <a:ea typeface="Times New Roman" panose="02020603050405020304" pitchFamily="18" charset="0"/>
                <a:cs typeface="Times New Roman" panose="02020603050405020304" pitchFamily="18" charset="0"/>
              </a:rPr>
              <a:t>die Vergabe des AGEG-Cross </a:t>
            </a:r>
            <a:r>
              <a:rPr lang="de-DE" sz="1200" dirty="0" err="1">
                <a:latin typeface="+mj-lt"/>
                <a:ea typeface="Times New Roman" panose="02020603050405020304" pitchFamily="18" charset="0"/>
                <a:cs typeface="Times New Roman" panose="02020603050405020304" pitchFamily="18" charset="0"/>
              </a:rPr>
              <a:t>Border</a:t>
            </a:r>
            <a:r>
              <a:rPr lang="de-DE" sz="1200" dirty="0">
                <a:latin typeface="+mj-lt"/>
                <a:ea typeface="Times New Roman" panose="02020603050405020304" pitchFamily="18" charset="0"/>
                <a:cs typeface="Times New Roman" panose="02020603050405020304" pitchFamily="18" charset="0"/>
              </a:rPr>
              <a:t> Awards entscheidet der Vorstand der AGEG mit der Mehrheit seiner Mitglieder.</a:t>
            </a:r>
          </a:p>
          <a:p>
            <a:pPr algn="just">
              <a:spcAft>
                <a:spcPts val="0"/>
              </a:spcAft>
            </a:pPr>
            <a:r>
              <a:rPr lang="de-DE" sz="1200" dirty="0" smtClean="0">
                <a:latin typeface="+mj-lt"/>
                <a:ea typeface="Times New Roman" panose="02020603050405020304" pitchFamily="18" charset="0"/>
                <a:cs typeface="Times New Roman" panose="02020603050405020304" pitchFamily="18" charset="0"/>
              </a:rPr>
              <a:t>Die </a:t>
            </a:r>
            <a:r>
              <a:rPr lang="de-DE" sz="1200" dirty="0">
                <a:latin typeface="+mj-lt"/>
                <a:ea typeface="Times New Roman" panose="02020603050405020304" pitchFamily="18" charset="0"/>
                <a:cs typeface="Times New Roman" panose="02020603050405020304" pitchFamily="18" charset="0"/>
              </a:rPr>
              <a:t>Beurteilung der eingegangenen Vorschläge erfolgt durch eine unabhängige Jury (Bewertungsschema siehe Anlage). Diese wird vom Vorstand für drei Jahre berufen. </a:t>
            </a:r>
          </a:p>
          <a:p>
            <a:pPr algn="just">
              <a:spcAft>
                <a:spcPts val="0"/>
              </a:spcAft>
            </a:pPr>
            <a:r>
              <a:rPr lang="de-DE" sz="1200" dirty="0" smtClean="0">
                <a:latin typeface="+mj-lt"/>
                <a:ea typeface="Times New Roman" panose="02020603050405020304" pitchFamily="18" charset="0"/>
                <a:cs typeface="Times New Roman" panose="02020603050405020304" pitchFamily="18" charset="0"/>
              </a:rPr>
              <a:t>Die </a:t>
            </a:r>
            <a:r>
              <a:rPr lang="de-DE" sz="1200" dirty="0">
                <a:latin typeface="+mj-lt"/>
                <a:ea typeface="Times New Roman" panose="02020603050405020304" pitchFamily="18" charset="0"/>
                <a:cs typeface="Times New Roman" panose="02020603050405020304" pitchFamily="18" charset="0"/>
              </a:rPr>
              <a:t>Jury besteht aus mindestens fünf Mitgliedern. Sie legt dem Vorstand die beurteilten Vorschläge zur endgültigen Auswahl des Preisträgers vor.</a:t>
            </a:r>
          </a:p>
          <a:p>
            <a:pPr algn="just">
              <a:spcAft>
                <a:spcPts val="0"/>
              </a:spcAft>
            </a:pPr>
            <a:r>
              <a:rPr lang="de-DE" sz="1200" dirty="0">
                <a:latin typeface="+mj-lt"/>
                <a:ea typeface="Times New Roman" panose="02020603050405020304" pitchFamily="18" charset="0"/>
                <a:cs typeface="Times New Roman" panose="02020603050405020304" pitchFamily="18" charset="0"/>
              </a:rPr>
              <a:t> </a:t>
            </a:r>
          </a:p>
          <a:p>
            <a:pPr algn="just">
              <a:spcAft>
                <a:spcPts val="0"/>
              </a:spcAft>
            </a:pPr>
            <a:r>
              <a:rPr lang="de-DE" sz="1200" dirty="0">
                <a:latin typeface="+mj-lt"/>
                <a:ea typeface="Times New Roman" panose="02020603050405020304" pitchFamily="18" charset="0"/>
                <a:cs typeface="Times New Roman" panose="02020603050405020304" pitchFamily="18" charset="0"/>
              </a:rPr>
              <a:t> </a:t>
            </a:r>
            <a:r>
              <a:rPr lang="de-DE" sz="1200" b="1" i="1" dirty="0" smtClean="0">
                <a:latin typeface="+mj-lt"/>
                <a:ea typeface="Times New Roman" panose="02020603050405020304" pitchFamily="18" charset="0"/>
                <a:cs typeface="Times New Roman" panose="02020603050405020304" pitchFamily="18" charset="0"/>
              </a:rPr>
              <a:t>Vergabe</a:t>
            </a:r>
            <a:r>
              <a:rPr lang="de-DE" sz="1200" b="1" i="1" dirty="0">
                <a:latin typeface="+mj-lt"/>
                <a:ea typeface="Times New Roman" panose="02020603050405020304" pitchFamily="18" charset="0"/>
                <a:cs typeface="Times New Roman" panose="02020603050405020304" pitchFamily="18" charset="0"/>
              </a:rPr>
              <a:t>:</a:t>
            </a:r>
            <a:endParaRPr lang="de-DE" sz="1200" dirty="0">
              <a:latin typeface="+mj-lt"/>
              <a:ea typeface="Times New Roman" panose="02020603050405020304" pitchFamily="18" charset="0"/>
              <a:cs typeface="Times New Roman" panose="02020603050405020304" pitchFamily="18" charset="0"/>
            </a:endParaRPr>
          </a:p>
          <a:p>
            <a:pPr algn="just">
              <a:spcAft>
                <a:spcPts val="0"/>
              </a:spcAft>
            </a:pPr>
            <a:r>
              <a:rPr lang="de-DE" sz="1200" dirty="0" smtClean="0">
                <a:latin typeface="+mj-lt"/>
                <a:ea typeface="Times New Roman" panose="02020603050405020304" pitchFamily="18" charset="0"/>
                <a:cs typeface="Times New Roman" panose="02020603050405020304" pitchFamily="18" charset="0"/>
              </a:rPr>
              <a:t>Der </a:t>
            </a:r>
            <a:r>
              <a:rPr lang="de-DE" sz="1200" dirty="0">
                <a:latin typeface="+mj-lt"/>
                <a:ea typeface="Times New Roman" panose="02020603050405020304" pitchFamily="18" charset="0"/>
                <a:cs typeface="Times New Roman" panose="02020603050405020304" pitchFamily="18" charset="0"/>
              </a:rPr>
              <a:t>Preisträger erhält einen "</a:t>
            </a:r>
            <a:r>
              <a:rPr lang="de-DE" sz="1200" dirty="0" err="1">
                <a:latin typeface="+mj-lt"/>
                <a:ea typeface="Times New Roman" panose="02020603050405020304" pitchFamily="18" charset="0"/>
                <a:cs typeface="Times New Roman" panose="02020603050405020304" pitchFamily="18" charset="0"/>
              </a:rPr>
              <a:t>Sail</a:t>
            </a:r>
            <a:r>
              <a:rPr lang="de-DE" sz="1200" dirty="0">
                <a:latin typeface="+mj-lt"/>
                <a:ea typeface="Times New Roman" panose="02020603050405020304" pitchFamily="18" charset="0"/>
                <a:cs typeface="Times New Roman" panose="02020603050405020304" pitchFamily="18" charset="0"/>
              </a:rPr>
              <a:t> </a:t>
            </a:r>
            <a:r>
              <a:rPr lang="de-DE" sz="1200" dirty="0" err="1">
                <a:latin typeface="+mj-lt"/>
                <a:ea typeface="Times New Roman" panose="02020603050405020304" pitchFamily="18" charset="0"/>
                <a:cs typeface="Times New Roman" panose="02020603050405020304" pitchFamily="18" charset="0"/>
              </a:rPr>
              <a:t>of</a:t>
            </a:r>
            <a:r>
              <a:rPr lang="de-DE" sz="1200" dirty="0">
                <a:latin typeface="+mj-lt"/>
                <a:ea typeface="Times New Roman" panose="02020603050405020304" pitchFamily="18" charset="0"/>
                <a:cs typeface="Times New Roman" panose="02020603050405020304" pitchFamily="18" charset="0"/>
              </a:rPr>
              <a:t> Papenburg" Award.</a:t>
            </a:r>
          </a:p>
          <a:p>
            <a:pPr algn="just">
              <a:spcAft>
                <a:spcPts val="0"/>
              </a:spcAft>
            </a:pPr>
            <a:r>
              <a:rPr lang="de-DE" sz="1200" dirty="0" smtClean="0">
                <a:latin typeface="+mj-lt"/>
                <a:ea typeface="Times New Roman" panose="02020603050405020304" pitchFamily="18" charset="0"/>
                <a:cs typeface="Times New Roman" panose="02020603050405020304" pitchFamily="18" charset="0"/>
              </a:rPr>
              <a:t>Die </a:t>
            </a:r>
            <a:r>
              <a:rPr lang="de-DE" sz="1200" dirty="0">
                <a:latin typeface="+mj-lt"/>
                <a:ea typeface="Times New Roman" panose="02020603050405020304" pitchFamily="18" charset="0"/>
                <a:cs typeface="Times New Roman" panose="02020603050405020304" pitchFamily="18" charset="0"/>
              </a:rPr>
              <a:t>Preisverleihung erfolgt in der Regel während der Jahreskonferenz/ Mitgliederversammlung der AGEG.</a:t>
            </a:r>
          </a:p>
          <a:p>
            <a:pPr algn="just">
              <a:spcAft>
                <a:spcPts val="0"/>
              </a:spcAft>
            </a:pPr>
            <a:r>
              <a:rPr lang="de-DE" sz="1200" dirty="0">
                <a:latin typeface="+mj-lt"/>
                <a:ea typeface="Times New Roman" panose="02020603050405020304" pitchFamily="18" charset="0"/>
                <a:cs typeface="Times New Roman" panose="02020603050405020304" pitchFamily="18" charset="0"/>
              </a:rPr>
              <a:t>Der Preisträger wird vor der Mitgliederversammlung</a:t>
            </a:r>
            <a:r>
              <a:rPr lang="de-DE" sz="1200" dirty="0" smtClean="0">
                <a:latin typeface="+mj-lt"/>
                <a:ea typeface="Times New Roman" panose="02020603050405020304" pitchFamily="18" charset="0"/>
                <a:cs typeface="Times New Roman" panose="02020603050405020304" pitchFamily="18" charset="0"/>
              </a:rPr>
              <a:t>/ Jahreskonferenz </a:t>
            </a:r>
            <a:r>
              <a:rPr lang="de-DE" sz="1200" dirty="0">
                <a:latin typeface="+mj-lt"/>
                <a:ea typeface="Times New Roman" panose="02020603050405020304" pitchFamily="18" charset="0"/>
                <a:cs typeface="Times New Roman" panose="02020603050405020304" pitchFamily="18" charset="0"/>
              </a:rPr>
              <a:t>über seine Auszeichnung in Kenntnis gesetzt.</a:t>
            </a:r>
          </a:p>
          <a:p>
            <a:pPr algn="r">
              <a:spcAft>
                <a:spcPts val="0"/>
              </a:spcAft>
            </a:pPr>
            <a:r>
              <a:rPr lang="de-DE" sz="1200" dirty="0">
                <a:latin typeface="+mj-lt"/>
                <a:ea typeface="Times New Roman" panose="02020603050405020304" pitchFamily="18" charset="0"/>
                <a:cs typeface="Times New Roman" panose="02020603050405020304" pitchFamily="18" charset="0"/>
              </a:rPr>
              <a:t> </a:t>
            </a:r>
            <a:r>
              <a:rPr lang="de-DE" sz="1200" dirty="0" smtClean="0">
                <a:latin typeface="+mj-lt"/>
                <a:ea typeface="Times New Roman" panose="02020603050405020304" pitchFamily="18" charset="0"/>
                <a:cs typeface="Times New Roman" panose="02020603050405020304" pitchFamily="18" charset="0"/>
              </a:rPr>
              <a:t>				</a:t>
            </a:r>
            <a:r>
              <a:rPr lang="en-US" sz="1200" dirty="0" smtClean="0">
                <a:latin typeface="+mj-lt"/>
                <a:ea typeface="Times New Roman" panose="02020603050405020304" pitchFamily="18" charset="0"/>
                <a:cs typeface="Times New Roman" panose="02020603050405020304" pitchFamily="18" charset="0"/>
              </a:rPr>
              <a:t>(2019)</a:t>
            </a:r>
            <a:endParaRPr lang="de-DE" sz="1200" dirty="0">
              <a:effectLst/>
              <a:latin typeface="+mj-lt"/>
              <a:ea typeface="Times New Roman" panose="02020603050405020304" pitchFamily="18" charset="0"/>
              <a:cs typeface="Times New Roman" panose="02020603050405020304" pitchFamily="18" charset="0"/>
            </a:endParaRPr>
          </a:p>
        </p:txBody>
      </p:sp>
      <p:sp>
        <p:nvSpPr>
          <p:cNvPr id="29" name="Rectangle 7"/>
          <p:cNvSpPr>
            <a:spLocks noChangeArrowheads="1"/>
          </p:cNvSpPr>
          <p:nvPr/>
        </p:nvSpPr>
        <p:spPr bwMode="auto">
          <a:xfrm>
            <a:off x="4365839" y="1745972"/>
            <a:ext cx="2533240" cy="5418491"/>
          </a:xfrm>
          <a:prstGeom prst="rect">
            <a:avLst/>
          </a:prstGeom>
          <a:noFill/>
          <a:ln w="9525">
            <a:noFill/>
            <a:miter lim="800000"/>
            <a:headEnd/>
            <a:tailEnd/>
          </a:ln>
        </p:spPr>
        <p:txBody>
          <a:bodyPr/>
          <a:lstStyle/>
          <a:p>
            <a:r>
              <a:rPr lang="en-GB" sz="1000" b="1" dirty="0" smtClean="0">
                <a:latin typeface="Arial" pitchFamily="34" charset="0"/>
                <a:cs typeface="Arial" pitchFamily="34" charset="0"/>
              </a:rPr>
              <a:t>2002: </a:t>
            </a:r>
            <a:r>
              <a:rPr lang="en-GB" sz="1000" dirty="0" smtClean="0">
                <a:latin typeface="Arial" pitchFamily="34" charset="0"/>
                <a:cs typeface="Arial" pitchFamily="34" charset="0"/>
              </a:rPr>
              <a:t>EUROREGION </a:t>
            </a:r>
            <a:r>
              <a:rPr lang="en-GB" sz="1000" dirty="0">
                <a:latin typeface="Arial" pitchFamily="34" charset="0"/>
                <a:cs typeface="Arial" pitchFamily="34" charset="0"/>
              </a:rPr>
              <a:t>LOWER DANUBE (MD/RO/UA)</a:t>
            </a:r>
            <a:endParaRPr lang="de-DE" sz="1000" dirty="0">
              <a:latin typeface="Arial" pitchFamily="34" charset="0"/>
              <a:cs typeface="Arial" pitchFamily="34" charset="0"/>
            </a:endParaRPr>
          </a:p>
          <a:p>
            <a:r>
              <a:rPr lang="en-GB" sz="1000" b="1" dirty="0" smtClean="0">
                <a:latin typeface="Arial" pitchFamily="34" charset="0"/>
                <a:cs typeface="Arial" pitchFamily="34" charset="0"/>
              </a:rPr>
              <a:t>2003: </a:t>
            </a:r>
            <a:r>
              <a:rPr lang="en-GB" sz="1000" dirty="0" smtClean="0">
                <a:latin typeface="Arial" pitchFamily="34" charset="0"/>
                <a:cs typeface="Arial" pitchFamily="34" charset="0"/>
              </a:rPr>
              <a:t>EUREGIO STEIERMARK-</a:t>
            </a:r>
            <a:br>
              <a:rPr lang="en-GB" sz="1000" dirty="0" smtClean="0">
                <a:latin typeface="Arial" pitchFamily="34" charset="0"/>
                <a:cs typeface="Arial" pitchFamily="34" charset="0"/>
              </a:rPr>
            </a:br>
            <a:r>
              <a:rPr lang="en-GB" sz="1000" dirty="0" smtClean="0">
                <a:latin typeface="Arial" pitchFamily="34" charset="0"/>
                <a:cs typeface="Arial" pitchFamily="34" charset="0"/>
              </a:rPr>
              <a:t>NORTH-EAST-SLOVENIA </a:t>
            </a:r>
            <a:r>
              <a:rPr lang="en-GB" sz="1000" dirty="0">
                <a:latin typeface="Arial" pitchFamily="34" charset="0"/>
                <a:cs typeface="Arial" pitchFamily="34" charset="0"/>
              </a:rPr>
              <a:t>(</a:t>
            </a:r>
            <a:r>
              <a:rPr lang="en-GB" sz="1000" dirty="0" smtClean="0">
                <a:latin typeface="Arial" pitchFamily="34" charset="0"/>
                <a:cs typeface="Arial" pitchFamily="34" charset="0"/>
              </a:rPr>
              <a:t>AT/SLO)</a:t>
            </a:r>
            <a:r>
              <a:rPr lang="de-DE" sz="1000" dirty="0" smtClean="0">
                <a:latin typeface="Arial" pitchFamily="34" charset="0"/>
                <a:cs typeface="Arial" pitchFamily="34" charset="0"/>
              </a:rPr>
              <a:t/>
            </a:r>
            <a:br>
              <a:rPr lang="de-DE" sz="1000" dirty="0" smtClean="0">
                <a:latin typeface="Arial" pitchFamily="34" charset="0"/>
                <a:cs typeface="Arial" pitchFamily="34" charset="0"/>
              </a:rPr>
            </a:br>
            <a:r>
              <a:rPr lang="en-GB" sz="1000" b="1" dirty="0" smtClean="0">
                <a:latin typeface="Arial" pitchFamily="34" charset="0"/>
                <a:cs typeface="Arial" pitchFamily="34" charset="0"/>
              </a:rPr>
              <a:t>2004: </a:t>
            </a:r>
            <a:r>
              <a:rPr lang="en-GB" sz="1000" dirty="0" smtClean="0">
                <a:latin typeface="Arial" pitchFamily="34" charset="0"/>
                <a:cs typeface="Arial" pitchFamily="34" charset="0"/>
              </a:rPr>
              <a:t>EUREGIO </a:t>
            </a:r>
            <a:r>
              <a:rPr lang="en-GB" sz="1000" dirty="0">
                <a:latin typeface="Arial" pitchFamily="34" charset="0"/>
                <a:cs typeface="Arial" pitchFamily="34" charset="0"/>
              </a:rPr>
              <a:t>(DE/NL)</a:t>
            </a:r>
            <a:endParaRPr lang="de-DE" sz="1000" dirty="0">
              <a:latin typeface="Arial" pitchFamily="34" charset="0"/>
              <a:cs typeface="Arial" pitchFamily="34" charset="0"/>
            </a:endParaRPr>
          </a:p>
          <a:p>
            <a:r>
              <a:rPr lang="en-GB" sz="1000" b="1" dirty="0" smtClean="0">
                <a:latin typeface="Arial" pitchFamily="34" charset="0"/>
                <a:cs typeface="Arial" pitchFamily="34" charset="0"/>
              </a:rPr>
              <a:t>2005: </a:t>
            </a:r>
            <a:r>
              <a:rPr lang="en-GB" sz="1000" dirty="0" smtClean="0">
                <a:latin typeface="Arial" pitchFamily="34" charset="0"/>
                <a:cs typeface="Arial" pitchFamily="34" charset="0"/>
              </a:rPr>
              <a:t>IRISH CENTRAL BORDER AREA NETWORK (ICBAN) </a:t>
            </a:r>
            <a:r>
              <a:rPr lang="en-GB" sz="1000" dirty="0">
                <a:latin typeface="Arial" pitchFamily="34" charset="0"/>
                <a:cs typeface="Arial" pitchFamily="34" charset="0"/>
              </a:rPr>
              <a:t>(IE/GB)</a:t>
            </a:r>
            <a:endParaRPr lang="de-DE" sz="1000" dirty="0">
              <a:latin typeface="Arial" pitchFamily="34" charset="0"/>
              <a:cs typeface="Arial" pitchFamily="34" charset="0"/>
            </a:endParaRPr>
          </a:p>
          <a:p>
            <a:r>
              <a:rPr lang="it-IT" sz="1000" b="1" dirty="0" smtClean="0">
                <a:latin typeface="Arial" pitchFamily="34" charset="0"/>
                <a:cs typeface="Arial" pitchFamily="34" charset="0"/>
              </a:rPr>
              <a:t>2006:</a:t>
            </a:r>
            <a:r>
              <a:rPr lang="it-IT" sz="1000" dirty="0" smtClean="0">
                <a:latin typeface="Arial" pitchFamily="34" charset="0"/>
                <a:cs typeface="Arial" pitchFamily="34" charset="0"/>
              </a:rPr>
              <a:t> AUTONOMOUS </a:t>
            </a:r>
            <a:r>
              <a:rPr lang="it-IT" sz="1000" dirty="0">
                <a:latin typeface="Arial" pitchFamily="34" charset="0"/>
                <a:cs typeface="Arial" pitchFamily="34" charset="0"/>
              </a:rPr>
              <a:t>REGION FRIULI VENEZIA GIULIA (I</a:t>
            </a:r>
            <a:r>
              <a:rPr lang="it-IT" sz="1000" dirty="0" smtClean="0">
                <a:latin typeface="Arial" pitchFamily="34" charset="0"/>
                <a:cs typeface="Arial" pitchFamily="34" charset="0"/>
              </a:rPr>
              <a:t>)</a:t>
            </a:r>
            <a:br>
              <a:rPr lang="it-IT" sz="1000" dirty="0" smtClean="0">
                <a:latin typeface="Arial" pitchFamily="34" charset="0"/>
                <a:cs typeface="Arial" pitchFamily="34" charset="0"/>
              </a:rPr>
            </a:br>
            <a:r>
              <a:rPr lang="nl-NL" sz="1000" b="1" dirty="0" smtClean="0">
                <a:latin typeface="Arial" pitchFamily="34" charset="0"/>
                <a:cs typeface="Arial" pitchFamily="34" charset="0"/>
              </a:rPr>
              <a:t>2007:</a:t>
            </a:r>
            <a:r>
              <a:rPr lang="nl-NL" sz="1000" dirty="0" smtClean="0">
                <a:latin typeface="Arial" pitchFamily="34" charset="0"/>
                <a:cs typeface="Arial" pitchFamily="34" charset="0"/>
              </a:rPr>
              <a:t> EUREGIO RHINE WAAL (DE/NL)</a:t>
            </a:r>
            <a:br>
              <a:rPr lang="nl-NL" sz="1000" dirty="0" smtClean="0">
                <a:latin typeface="Arial" pitchFamily="34" charset="0"/>
                <a:cs typeface="Arial" pitchFamily="34" charset="0"/>
              </a:rPr>
            </a:br>
            <a:r>
              <a:rPr lang="es-ES" sz="1000" b="1" dirty="0" smtClean="0">
                <a:latin typeface="Arial" pitchFamily="34" charset="0"/>
                <a:cs typeface="Arial" pitchFamily="34" charset="0"/>
              </a:rPr>
              <a:t>2008:</a:t>
            </a:r>
            <a:r>
              <a:rPr lang="es-ES" sz="1000" dirty="0" smtClean="0">
                <a:latin typeface="Arial" pitchFamily="34" charset="0"/>
                <a:cs typeface="Arial" pitchFamily="34" charset="0"/>
              </a:rPr>
              <a:t> Two first prizes:</a:t>
            </a:r>
            <a:br>
              <a:rPr lang="es-ES" sz="1000" dirty="0" smtClean="0">
                <a:latin typeface="Arial" pitchFamily="34" charset="0"/>
                <a:cs typeface="Arial" pitchFamily="34" charset="0"/>
              </a:rPr>
            </a:br>
            <a:r>
              <a:rPr lang="es-ES" sz="1000" dirty="0" smtClean="0">
                <a:latin typeface="Arial" pitchFamily="34" charset="0"/>
                <a:cs typeface="Arial" pitchFamily="34" charset="0"/>
              </a:rPr>
              <a:t>UPPER RHINE REGION (CH/FR/DE) &amp;</a:t>
            </a:r>
            <a:endParaRPr lang="de-DE" sz="1000" dirty="0" smtClean="0">
              <a:latin typeface="Arial" pitchFamily="34" charset="0"/>
              <a:cs typeface="Arial" pitchFamily="34" charset="0"/>
            </a:endParaRPr>
          </a:p>
          <a:p>
            <a:r>
              <a:rPr lang="es-ES" sz="1000" dirty="0" smtClean="0">
                <a:latin typeface="Arial" pitchFamily="34" charset="0"/>
                <a:cs typeface="Arial" pitchFamily="34" charset="0"/>
              </a:rPr>
              <a:t>EUROREGION GALICIA-NORTE DE PORTUGAL (ES/PT)</a:t>
            </a:r>
          </a:p>
          <a:p>
            <a:r>
              <a:rPr lang="en-GB" sz="1000" b="1" dirty="0" smtClean="0">
                <a:latin typeface="Arial" pitchFamily="34" charset="0"/>
                <a:cs typeface="Arial" pitchFamily="34" charset="0"/>
              </a:rPr>
              <a:t>2009:</a:t>
            </a:r>
            <a:r>
              <a:rPr lang="en-GB" sz="1000" dirty="0" smtClean="0">
                <a:latin typeface="Arial" pitchFamily="34" charset="0"/>
                <a:cs typeface="Arial" pitchFamily="34" charset="0"/>
              </a:rPr>
              <a:t> EUREGIO SCHELDEMOND (BE/NL) &amp;</a:t>
            </a:r>
            <a:endParaRPr lang="de-DE" sz="1000" dirty="0" smtClean="0">
              <a:latin typeface="Arial" pitchFamily="34" charset="0"/>
              <a:cs typeface="Arial" pitchFamily="34" charset="0"/>
            </a:endParaRPr>
          </a:p>
          <a:p>
            <a:r>
              <a:rPr lang="en-GB" sz="1000" i="1" dirty="0" smtClean="0">
                <a:latin typeface="Arial" pitchFamily="34" charset="0"/>
                <a:cs typeface="Arial" pitchFamily="34" charset="0"/>
              </a:rPr>
              <a:t>Special Award: EUROREGIO LVIV (PL/HU)</a:t>
            </a:r>
          </a:p>
          <a:p>
            <a:r>
              <a:rPr lang="de-DE" sz="1000" b="1" dirty="0">
                <a:latin typeface="Arial" pitchFamily="34" charset="0"/>
                <a:cs typeface="Arial" pitchFamily="34" charset="0"/>
              </a:rPr>
              <a:t>2010:</a:t>
            </a:r>
            <a:r>
              <a:rPr lang="de-DE" sz="1000" dirty="0">
                <a:latin typeface="Arial" pitchFamily="34" charset="0"/>
                <a:cs typeface="Arial" pitchFamily="34" charset="0"/>
              </a:rPr>
              <a:t> EUROREGION NESTOS-MESTA (GR/BG) &amp;</a:t>
            </a:r>
          </a:p>
          <a:p>
            <a:r>
              <a:rPr lang="en-GB" sz="1000" i="1" dirty="0">
                <a:latin typeface="Arial" pitchFamily="34" charset="0"/>
                <a:cs typeface="Arial" pitchFamily="34" charset="0"/>
              </a:rPr>
              <a:t>Special Award: ÖRESUND COMITTEE (DK/SE)</a:t>
            </a:r>
          </a:p>
          <a:p>
            <a:r>
              <a:rPr lang="it-IT" sz="1000" b="1" dirty="0">
                <a:latin typeface="Arial" panose="020B0604020202020204" pitchFamily="34" charset="0"/>
                <a:cs typeface="Arial" panose="020B0604020202020204" pitchFamily="34" charset="0"/>
              </a:rPr>
              <a:t>2011: </a:t>
            </a:r>
            <a:r>
              <a:rPr lang="it-IT" sz="1000" dirty="0">
                <a:latin typeface="Arial" pitchFamily="34" charset="0"/>
                <a:cs typeface="Arial" pitchFamily="34" charset="0"/>
              </a:rPr>
              <a:t>ÖRESUND COMMITTEE (DK/SE)  </a:t>
            </a:r>
            <a:br>
              <a:rPr lang="it-IT" sz="1000" dirty="0">
                <a:latin typeface="Arial" pitchFamily="34" charset="0"/>
                <a:cs typeface="Arial" pitchFamily="34" charset="0"/>
              </a:rPr>
            </a:br>
            <a:r>
              <a:rPr lang="it-IT" sz="1000" i="1" dirty="0">
                <a:latin typeface="Arial" pitchFamily="34" charset="0"/>
                <a:cs typeface="Arial" pitchFamily="34" charset="0"/>
              </a:rPr>
              <a:t>Special Award: EUROREGION </a:t>
            </a:r>
            <a:r>
              <a:rPr lang="it-IT" sz="1000" i="1" dirty="0" smtClean="0">
                <a:latin typeface="Arial" pitchFamily="34" charset="0"/>
                <a:cs typeface="Arial" pitchFamily="34" charset="0"/>
              </a:rPr>
              <a:t>SPREE-NEISSE-BOBER </a:t>
            </a:r>
            <a:r>
              <a:rPr lang="it-IT" sz="1000" i="1" dirty="0">
                <a:latin typeface="Arial" pitchFamily="34" charset="0"/>
                <a:cs typeface="Arial" pitchFamily="34" charset="0"/>
              </a:rPr>
              <a:t>(DE/PL)  </a:t>
            </a:r>
          </a:p>
          <a:p>
            <a:r>
              <a:rPr lang="it-IT" sz="1000" b="1" dirty="0">
                <a:latin typeface="Arial" pitchFamily="34" charset="0"/>
                <a:cs typeface="Arial" pitchFamily="34" charset="0"/>
              </a:rPr>
              <a:t>2012: </a:t>
            </a:r>
            <a:r>
              <a:rPr lang="it-IT" sz="1000" dirty="0" err="1">
                <a:latin typeface="Arial" pitchFamily="34" charset="0"/>
                <a:cs typeface="Arial" pitchFamily="34" charset="0"/>
              </a:rPr>
              <a:t>Two</a:t>
            </a:r>
            <a:r>
              <a:rPr lang="it-IT" sz="1000" dirty="0">
                <a:latin typeface="Arial" pitchFamily="34" charset="0"/>
                <a:cs typeface="Arial" pitchFamily="34" charset="0"/>
              </a:rPr>
              <a:t> first </a:t>
            </a:r>
            <a:r>
              <a:rPr lang="it-IT" sz="1000" dirty="0" err="1">
                <a:latin typeface="Arial" pitchFamily="34" charset="0"/>
                <a:cs typeface="Arial" pitchFamily="34" charset="0"/>
              </a:rPr>
              <a:t>prizes</a:t>
            </a:r>
            <a:r>
              <a:rPr lang="it-IT" sz="1000" dirty="0">
                <a:latin typeface="Arial" pitchFamily="34" charset="0"/>
                <a:cs typeface="Arial" pitchFamily="34" charset="0"/>
              </a:rPr>
              <a:t>:</a:t>
            </a:r>
            <a:r>
              <a:rPr lang="it-IT" sz="1000" b="1" dirty="0">
                <a:latin typeface="Arial" pitchFamily="34" charset="0"/>
                <a:cs typeface="Arial" pitchFamily="34" charset="0"/>
              </a:rPr>
              <a:t/>
            </a:r>
            <a:br>
              <a:rPr lang="it-IT" sz="1000" b="1" dirty="0">
                <a:latin typeface="Arial" pitchFamily="34" charset="0"/>
                <a:cs typeface="Arial" pitchFamily="34" charset="0"/>
              </a:rPr>
            </a:br>
            <a:r>
              <a:rPr lang="nl-NL" sz="1000" dirty="0">
                <a:latin typeface="Arial" pitchFamily="34" charset="0"/>
                <a:cs typeface="Arial" pitchFamily="34" charset="0"/>
              </a:rPr>
              <a:t>EURO REGIÓN GALICIA – NORTE DE PORTUGAL (ES/PT) &amp; </a:t>
            </a:r>
            <a:br>
              <a:rPr lang="nl-NL" sz="1000" dirty="0">
                <a:latin typeface="Arial" pitchFamily="34" charset="0"/>
                <a:cs typeface="Arial" pitchFamily="34" charset="0"/>
              </a:rPr>
            </a:br>
            <a:r>
              <a:rPr lang="nl-NL" sz="1000" dirty="0">
                <a:latin typeface="Arial" pitchFamily="34" charset="0"/>
                <a:cs typeface="Arial" pitchFamily="34" charset="0"/>
              </a:rPr>
              <a:t>UPPER AUSTRIA/MÜHLVIERTEL-</a:t>
            </a:r>
            <a:br>
              <a:rPr lang="nl-NL" sz="1000" dirty="0">
                <a:latin typeface="Arial" pitchFamily="34" charset="0"/>
                <a:cs typeface="Arial" pitchFamily="34" charset="0"/>
              </a:rPr>
            </a:br>
            <a:r>
              <a:rPr lang="nl-NL" sz="1000" dirty="0">
                <a:latin typeface="Arial" pitchFamily="34" charset="0"/>
                <a:cs typeface="Arial" pitchFamily="34" charset="0"/>
              </a:rPr>
              <a:t>SOUTH BOHEMIA (AT/CZ)</a:t>
            </a:r>
            <a:br>
              <a:rPr lang="nl-NL" sz="1000" dirty="0">
                <a:latin typeface="Arial" pitchFamily="34" charset="0"/>
                <a:cs typeface="Arial" pitchFamily="34" charset="0"/>
              </a:rPr>
            </a:br>
            <a:r>
              <a:rPr lang="nl-NL" sz="1000" b="1" dirty="0">
                <a:latin typeface="Arial" pitchFamily="34" charset="0"/>
                <a:cs typeface="Arial" pitchFamily="34" charset="0"/>
              </a:rPr>
              <a:t>2013: </a:t>
            </a:r>
            <a:r>
              <a:rPr lang="de-DE" sz="1000" dirty="0">
                <a:latin typeface="Arial" pitchFamily="34" charset="0"/>
                <a:cs typeface="Arial" pitchFamily="34" charset="0"/>
              </a:rPr>
              <a:t>LOWER AUSTRIA – BURGENLAND - BRATISLAVA</a:t>
            </a:r>
            <a:r>
              <a:rPr lang="de-DE" sz="1000" dirty="0"/>
              <a:t> </a:t>
            </a:r>
            <a:r>
              <a:rPr lang="de-DE" sz="1000" dirty="0">
                <a:latin typeface="Arial" pitchFamily="34" charset="0"/>
                <a:cs typeface="Arial" pitchFamily="34" charset="0"/>
              </a:rPr>
              <a:t>(AT/SK)</a:t>
            </a:r>
          </a:p>
          <a:p>
            <a:r>
              <a:rPr lang="de-DE" sz="1000" b="1" dirty="0">
                <a:latin typeface="Arial" pitchFamily="34" charset="0"/>
                <a:cs typeface="Arial" pitchFamily="34" charset="0"/>
              </a:rPr>
              <a:t>2014: </a:t>
            </a:r>
            <a:r>
              <a:rPr lang="de-DE" sz="1000" dirty="0">
                <a:latin typeface="Arial" pitchFamily="34" charset="0"/>
                <a:cs typeface="Arial" pitchFamily="34" charset="0"/>
              </a:rPr>
              <a:t>EUREGIO MEUSE-RHINE (NL/BE/DE)</a:t>
            </a:r>
          </a:p>
          <a:p>
            <a:r>
              <a:rPr lang="de-DE" sz="1000" b="1" dirty="0">
                <a:latin typeface="Arial" pitchFamily="34" charset="0"/>
                <a:cs typeface="Arial" pitchFamily="34" charset="0"/>
              </a:rPr>
              <a:t>2015: </a:t>
            </a:r>
            <a:r>
              <a:rPr lang="de-DE" sz="1000" dirty="0">
                <a:latin typeface="Arial" pitchFamily="34" charset="0"/>
                <a:cs typeface="Arial" pitchFamily="34" charset="0"/>
              </a:rPr>
              <a:t>NORTH WEST REGION CROSS BORDER GROUP (IE/GB)</a:t>
            </a:r>
          </a:p>
          <a:p>
            <a:r>
              <a:rPr lang="de-DE" sz="1000" b="1" dirty="0">
                <a:latin typeface="Arial" pitchFamily="34" charset="0"/>
                <a:cs typeface="Arial" pitchFamily="34" charset="0"/>
              </a:rPr>
              <a:t>2016:</a:t>
            </a:r>
            <a:r>
              <a:rPr lang="de-DE" sz="1000" dirty="0">
                <a:latin typeface="Arial" pitchFamily="34" charset="0"/>
                <a:cs typeface="Arial" pitchFamily="34" charset="0"/>
              </a:rPr>
              <a:t> KVARKEN REGION (FI/SE) &amp; </a:t>
            </a:r>
          </a:p>
          <a:p>
            <a:r>
              <a:rPr lang="it-IT" sz="1000" i="1" dirty="0">
                <a:latin typeface="Arial" pitchFamily="34" charset="0"/>
                <a:cs typeface="Arial" pitchFamily="34" charset="0"/>
              </a:rPr>
              <a:t>Special Award: EGTC AQUITAINE-EUSKADI (FR/ES</a:t>
            </a:r>
            <a:r>
              <a:rPr lang="it-IT" sz="1000" i="1" dirty="0" smtClean="0">
                <a:latin typeface="Arial" pitchFamily="34" charset="0"/>
                <a:cs typeface="Arial" pitchFamily="34" charset="0"/>
              </a:rPr>
              <a:t>)</a:t>
            </a:r>
          </a:p>
          <a:p>
            <a:r>
              <a:rPr lang="it-IT" sz="1000" b="1" dirty="0" smtClean="0">
                <a:latin typeface="Arial" panose="020B0604020202020204" pitchFamily="34" charset="0"/>
                <a:cs typeface="Arial" panose="020B0604020202020204" pitchFamily="34" charset="0"/>
              </a:rPr>
              <a:t>2017</a:t>
            </a:r>
            <a:r>
              <a:rPr lang="it-IT" sz="1000" dirty="0" smtClean="0">
                <a:latin typeface="Arial" panose="020B0604020202020204" pitchFamily="34" charset="0"/>
                <a:cs typeface="Arial" panose="020B0604020202020204" pitchFamily="34" charset="0"/>
              </a:rPr>
              <a:t>: INTERNATIONAL LAKE CONSTANCE REGION (</a:t>
            </a:r>
            <a:r>
              <a:rPr lang="de-DE" altLang="de-DE" sz="1000" dirty="0" smtClean="0">
                <a:latin typeface="Arial" panose="020B0604020202020204" pitchFamily="34" charset="0"/>
                <a:ea typeface="Calibri" panose="020F0502020204030204" pitchFamily="34" charset="0"/>
                <a:cs typeface="Arial" panose="020B0604020202020204" pitchFamily="34" charset="0"/>
              </a:rPr>
              <a:t>AT/CH/DE/FL)</a:t>
            </a:r>
          </a:p>
          <a:p>
            <a:r>
              <a:rPr lang="de-DE" altLang="de-DE" sz="1000" b="1" dirty="0" smtClean="0">
                <a:latin typeface="Arial" panose="020B0604020202020204" pitchFamily="34" charset="0"/>
                <a:ea typeface="Calibri" panose="020F0502020204030204" pitchFamily="34" charset="0"/>
                <a:cs typeface="Arial" panose="020B0604020202020204" pitchFamily="34" charset="0"/>
              </a:rPr>
              <a:t>2018</a:t>
            </a:r>
            <a:r>
              <a:rPr lang="de-DE" altLang="de-DE" sz="1000" dirty="0">
                <a:latin typeface="Arial" panose="020B0604020202020204" pitchFamily="34" charset="0"/>
                <a:ea typeface="Calibri" panose="020F0502020204030204" pitchFamily="34" charset="0"/>
                <a:cs typeface="Arial" panose="020B0604020202020204" pitchFamily="34" charset="0"/>
              </a:rPr>
              <a:t>: EVTZ </a:t>
            </a:r>
            <a:r>
              <a:rPr lang="de-DE" altLang="de-DE" sz="1000" dirty="0" err="1">
                <a:latin typeface="Arial" panose="020B0604020202020204" pitchFamily="34" charset="0"/>
                <a:ea typeface="Calibri" panose="020F0502020204030204" pitchFamily="34" charset="0"/>
                <a:cs typeface="Arial" panose="020B0604020202020204" pitchFamily="34" charset="0"/>
              </a:rPr>
              <a:t>Eurodistrict</a:t>
            </a:r>
            <a:r>
              <a:rPr lang="de-DE" altLang="de-DE" sz="1000" dirty="0">
                <a:latin typeface="Arial" panose="020B0604020202020204" pitchFamily="34" charset="0"/>
                <a:ea typeface="Calibri" panose="020F0502020204030204" pitchFamily="34" charset="0"/>
                <a:cs typeface="Arial" panose="020B0604020202020204" pitchFamily="34" charset="0"/>
              </a:rPr>
              <a:t> PAMINA</a:t>
            </a:r>
            <a:endParaRPr lang="de-DE" altLang="de-DE" sz="1000" dirty="0" smtClean="0">
              <a:latin typeface="Arial" panose="020B0604020202020204" pitchFamily="34" charset="0"/>
              <a:ea typeface="Calibri" panose="020F0502020204030204" pitchFamily="34" charset="0"/>
              <a:cs typeface="Arial" panose="020B0604020202020204" pitchFamily="34" charset="0"/>
            </a:endParaRPr>
          </a:p>
          <a:p>
            <a:r>
              <a:rPr lang="de-DE" sz="1000" b="1" dirty="0" smtClean="0">
                <a:latin typeface="Arial" panose="020B0604020202020204" pitchFamily="34" charset="0"/>
                <a:cs typeface="Arial" panose="020B0604020202020204" pitchFamily="34" charset="0"/>
              </a:rPr>
              <a:t>2019</a:t>
            </a:r>
            <a:r>
              <a:rPr lang="de-DE" sz="1000" dirty="0" smtClean="0">
                <a:latin typeface="Arial" panose="020B0604020202020204" pitchFamily="34" charset="0"/>
                <a:cs typeface="Arial" panose="020B0604020202020204" pitchFamily="34" charset="0"/>
              </a:rPr>
              <a:t>: Wird in der AGEG MGV 2019 in Dresden bekannt gegeben</a:t>
            </a:r>
            <a:endParaRPr lang="en-GB" sz="1000" i="1" dirty="0" smtClean="0">
              <a:latin typeface="Arial" pitchFamily="34" charset="0"/>
              <a:cs typeface="Arial" pitchFamily="34" charset="0"/>
            </a:endParaRPr>
          </a:p>
          <a:p>
            <a:endParaRPr lang="de-DE" sz="1000" i="1" dirty="0" smtClean="0">
              <a:latin typeface="Arial" pitchFamily="34" charset="0"/>
              <a:cs typeface="Arial" pitchFamily="34" charset="0"/>
            </a:endParaRPr>
          </a:p>
          <a:p>
            <a:r>
              <a:rPr lang="es-ES" sz="1000" dirty="0" smtClean="0">
                <a:latin typeface="Arial" pitchFamily="34" charset="0"/>
                <a:cs typeface="Arial" pitchFamily="34" charset="0"/>
              </a:rPr>
              <a:t/>
            </a:r>
            <a:br>
              <a:rPr lang="es-ES" sz="1000" dirty="0" smtClean="0">
                <a:latin typeface="Arial" pitchFamily="34" charset="0"/>
                <a:cs typeface="Arial" pitchFamily="34" charset="0"/>
              </a:rPr>
            </a:br>
            <a:r>
              <a:rPr lang="es-ES" sz="1000" dirty="0" smtClean="0">
                <a:latin typeface="Arial" pitchFamily="34" charset="0"/>
                <a:cs typeface="Arial" pitchFamily="34" charset="0"/>
              </a:rPr>
              <a:t/>
            </a:r>
            <a:br>
              <a:rPr lang="es-ES" sz="1000" dirty="0" smtClean="0">
                <a:latin typeface="Arial" pitchFamily="34" charset="0"/>
                <a:cs typeface="Arial" pitchFamily="34" charset="0"/>
              </a:rPr>
            </a:br>
            <a:endParaRPr lang="de-DE" sz="1000" dirty="0" smtClean="0">
              <a:latin typeface="Arial" pitchFamily="34" charset="0"/>
              <a:cs typeface="Arial" pitchFamily="34" charset="0"/>
            </a:endParaRPr>
          </a:p>
          <a:p>
            <a:endParaRPr lang="de-DE" sz="1100" dirty="0" smtClean="0">
              <a:latin typeface="Arial" pitchFamily="34" charset="0"/>
              <a:cs typeface="Arial" pitchFamily="34" charset="0"/>
            </a:endParaRPr>
          </a:p>
          <a:p>
            <a:endParaRPr lang="de-DE" sz="1100" dirty="0">
              <a:latin typeface="Arial" pitchFamily="34" charset="0"/>
              <a:cs typeface="Arial" pitchFamily="34" charset="0"/>
            </a:endParaRPr>
          </a:p>
          <a:p>
            <a:r>
              <a:rPr lang="es-ES" sz="1100" dirty="0">
                <a:latin typeface="Arial" pitchFamily="34" charset="0"/>
                <a:cs typeface="Arial" pitchFamily="34" charset="0"/>
              </a:rPr>
              <a:t> </a:t>
            </a:r>
            <a:endParaRPr lang="de-DE" sz="1100" dirty="0">
              <a:latin typeface="Arial" pitchFamily="34" charset="0"/>
              <a:cs typeface="Arial" pitchFamily="34" charset="0"/>
            </a:endParaRPr>
          </a:p>
          <a:p>
            <a:endParaRPr lang="en-GB" sz="2000" b="0" dirty="0">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187</Words>
  <Application>Microsoft Office PowerPoint</Application>
  <PresentationFormat>A4-Papier (210x297 mm)</PresentationFormat>
  <Paragraphs>69</Paragraphs>
  <Slides>2</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vt:i4>
      </vt:variant>
    </vt:vector>
  </HeadingPairs>
  <TitlesOfParts>
    <vt:vector size="8" baseType="lpstr">
      <vt:lpstr>Adobe Heiti Std R</vt:lpstr>
      <vt:lpstr>Arial</vt:lpstr>
      <vt:lpstr>Calibri</vt:lpstr>
      <vt:lpstr>Freestyle Script</vt:lpstr>
      <vt:lpstr>Times New Roman</vt:lpstr>
      <vt:lpstr>Larissa-Design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Mario Rauch</dc:creator>
  <cp:lastModifiedBy>Simone Göcken</cp:lastModifiedBy>
  <cp:revision>228</cp:revision>
  <cp:lastPrinted>2019-05-22T10:34:12Z</cp:lastPrinted>
  <dcterms:created xsi:type="dcterms:W3CDTF">2011-12-09T08:28:42Z</dcterms:created>
  <dcterms:modified xsi:type="dcterms:W3CDTF">2019-05-22T10:44:36Z</dcterms:modified>
</cp:coreProperties>
</file>